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0" r:id="rId1"/>
  </p:sldMasterIdLst>
  <p:notesMasterIdLst>
    <p:notesMasterId r:id="rId8"/>
  </p:notesMasterIdLst>
  <p:sldIdLst>
    <p:sldId id="322" r:id="rId2"/>
    <p:sldId id="282" r:id="rId3"/>
    <p:sldId id="281" r:id="rId4"/>
    <p:sldId id="279" r:id="rId5"/>
    <p:sldId id="324" r:id="rId6"/>
    <p:sldId id="321"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62" autoAdjust="0"/>
    <p:restoredTop sz="77224" autoAdjust="0"/>
  </p:normalViewPr>
  <p:slideViewPr>
    <p:cSldViewPr>
      <p:cViewPr>
        <p:scale>
          <a:sx n="70" d="100"/>
          <a:sy n="70" d="100"/>
        </p:scale>
        <p:origin x="-1380" y="-18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1D5483D-8EED-4FD1-A1BE-1E4752200142}" type="datetimeFigureOut">
              <a:rPr lang="en-GB" smtClean="0"/>
              <a:t>23/03/2020</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6D95C17-A4A2-41A3-B7A8-FFA21264803A}" type="slidenum">
              <a:rPr lang="en-GB" smtClean="0"/>
              <a:t>‹#›</a:t>
            </a:fld>
            <a:endParaRPr lang="en-GB"/>
          </a:p>
        </p:txBody>
      </p:sp>
    </p:spTree>
    <p:extLst>
      <p:ext uri="{BB962C8B-B14F-4D97-AF65-F5344CB8AC3E}">
        <p14:creationId xmlns:p14="http://schemas.microsoft.com/office/powerpoint/2010/main" val="28333906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1D8BD707-D9CF-40AE-B4C6-C98DA3205C09}" type="datetimeFigureOut">
              <a:rPr lang="en-US" smtClean="0"/>
              <a:pPr/>
              <a:t>3/23/2020</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3/23/2020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3/23/2020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3/23/2020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3/23/2020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3/23/2020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3/23/2020</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1D8BD707-D9CF-40AE-B4C6-C98DA3205C09}" type="datetimeFigureOut">
              <a:rPr lang="en-US" smtClean="0"/>
              <a:pPr/>
              <a:t>3/23/2020</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1D8BD707-D9CF-40AE-B4C6-C98DA3205C09}" type="datetimeFigureOut">
              <a:rPr lang="en-US" smtClean="0"/>
              <a:pPr/>
              <a:t>3/23/2020</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1D8BD707-D9CF-40AE-B4C6-C98DA3205C09}" type="datetimeFigureOut">
              <a:rPr lang="en-US" smtClean="0"/>
              <a:pPr/>
              <a:t>3/23/2020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1D8BD707-D9CF-40AE-B4C6-C98DA3205C09}" type="datetimeFigureOut">
              <a:rPr lang="en-US" smtClean="0"/>
              <a:pPr/>
              <a:t>3/23/2020</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B6F15528-21DE-4FAA-801E-634DDDAF4B2B}"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1D8BD707-D9CF-40AE-B4C6-C98DA3205C09}" type="datetimeFigureOut">
              <a:rPr lang="en-US" smtClean="0"/>
              <a:pPr/>
              <a:t>3/23/2020</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3184" y="-5178"/>
            <a:ext cx="9473384" cy="6858000"/>
          </a:xfrm>
          <a:prstGeom prst="rect">
            <a:avLst/>
          </a:prstGeom>
        </p:spPr>
      </p:pic>
      <p:sp>
        <p:nvSpPr>
          <p:cNvPr id="8" name="Title 1">
            <a:extLst>
              <a:ext uri="{FF2B5EF4-FFF2-40B4-BE49-F238E27FC236}">
                <a16:creationId xmlns="" xmlns:a16="http://schemas.microsoft.com/office/drawing/2014/main" id="{9D3269D6-4A36-4194-B87B-5C78FB3FF86C}"/>
              </a:ext>
            </a:extLst>
          </p:cNvPr>
          <p:cNvSpPr txBox="1">
            <a:spLocks/>
          </p:cNvSpPr>
          <p:nvPr/>
        </p:nvSpPr>
        <p:spPr>
          <a:xfrm>
            <a:off x="3455377" y="616722"/>
            <a:ext cx="4762628" cy="1135878"/>
          </a:xfrm>
          <a:prstGeom prst="rect">
            <a:avLst/>
          </a:prstGeom>
        </p:spPr>
        <p:txBody>
          <a:bodyPr vert="horz" lIns="91440" tIns="45720" rIns="91440" bIns="45720" rtlCol="0" anchor="b">
            <a:noAutofit/>
          </a:bodyPr>
          <a:lstStyle>
            <a:lvl1pPr algn="l" defTabSz="457200" rtl="1" eaLnBrk="1" latinLnBrk="0" hangingPunct="1">
              <a:spcBef>
                <a:spcPct val="0"/>
              </a:spcBef>
              <a:buNone/>
              <a:defRPr sz="5400" kern="1200">
                <a:solidFill>
                  <a:schemeClr val="tx1">
                    <a:lumMod val="85000"/>
                    <a:lumOff val="15000"/>
                  </a:schemeClr>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a:lstStyle>
          <a:p>
            <a:pPr algn="ctr"/>
            <a:r>
              <a:rPr lang="en-GB" sz="4800" b="1" dirty="0" smtClean="0">
                <a:solidFill>
                  <a:prstClr val="black">
                    <a:lumMod val="85000"/>
                    <a:lumOff val="15000"/>
                  </a:prstClr>
                </a:solidFill>
                <a:latin typeface="Arial Black" panose="020B0A04020102020204" pitchFamily="34" charset="0"/>
                <a:ea typeface="Arial Unicode MS" panose="020B0604020202020204" pitchFamily="34" charset="-128"/>
                <a:cs typeface="Arial Unicode MS" panose="020B0604020202020204" pitchFamily="34" charset="-128"/>
              </a:rPr>
              <a:t>Media Translation</a:t>
            </a:r>
            <a:endParaRPr lang="ar-SA" sz="4800" b="1" dirty="0">
              <a:solidFill>
                <a:prstClr val="black">
                  <a:lumMod val="85000"/>
                  <a:lumOff val="15000"/>
                </a:prstClr>
              </a:solidFill>
              <a:latin typeface="Arial Black" panose="020B0A04020102020204" pitchFamily="34" charset="0"/>
              <a:ea typeface="Arial Unicode MS" panose="020B0604020202020204" pitchFamily="34" charset="-128"/>
              <a:cs typeface="Arial Unicode MS" panose="020B0604020202020204" pitchFamily="34" charset="-128"/>
            </a:endParaRPr>
          </a:p>
        </p:txBody>
      </p:sp>
      <p:sp>
        <p:nvSpPr>
          <p:cNvPr id="10" name="Title 1">
            <a:extLst>
              <a:ext uri="{FF2B5EF4-FFF2-40B4-BE49-F238E27FC236}">
                <a16:creationId xmlns="" xmlns:a16="http://schemas.microsoft.com/office/drawing/2014/main" id="{877AB640-2EA5-4554-B5A3-5F04C01442BF}"/>
              </a:ext>
            </a:extLst>
          </p:cNvPr>
          <p:cNvSpPr txBox="1">
            <a:spLocks/>
          </p:cNvSpPr>
          <p:nvPr/>
        </p:nvSpPr>
        <p:spPr>
          <a:xfrm>
            <a:off x="1676400" y="1524000"/>
            <a:ext cx="6358372" cy="762000"/>
          </a:xfrm>
          <a:prstGeom prst="rect">
            <a:avLst/>
          </a:prstGeom>
        </p:spPr>
        <p:txBody>
          <a:bodyPr vert="horz" lIns="91440" tIns="45720" rIns="91440" bIns="45720" rtlCol="0" anchor="b">
            <a:noAutofit/>
          </a:bodyPr>
          <a:lstStyle>
            <a:lvl1pPr algn="l" defTabSz="457200" rtl="1" eaLnBrk="1" latinLnBrk="0" hangingPunct="1">
              <a:spcBef>
                <a:spcPct val="0"/>
              </a:spcBef>
              <a:buNone/>
              <a:defRPr sz="5400" kern="1200">
                <a:solidFill>
                  <a:schemeClr val="tx1">
                    <a:lumMod val="85000"/>
                    <a:lumOff val="15000"/>
                  </a:schemeClr>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a:lstStyle>
          <a:p>
            <a:pPr algn="ctr"/>
            <a:r>
              <a:rPr lang="en-GB" sz="2800" b="1" dirty="0" smtClean="0">
                <a:solidFill>
                  <a:srgbClr val="DA1F28"/>
                </a:solidFill>
                <a:latin typeface="Arial Black" panose="020B0A04020102020204" pitchFamily="34" charset="0"/>
                <a:cs typeface="PT Bold Heading" panose="02010400000000000000" pitchFamily="2" charset="-78"/>
              </a:rPr>
              <a:t>Dr Somaya Arafat</a:t>
            </a:r>
            <a:endParaRPr lang="ar-SA" sz="2800" b="1" dirty="0">
              <a:solidFill>
                <a:srgbClr val="DA1F28"/>
              </a:solidFill>
              <a:latin typeface="Arial Black" panose="020B0A04020102020204" pitchFamily="34" charset="0"/>
              <a:cs typeface="PT Bold Heading" panose="02010400000000000000" pitchFamily="2" charset="-78"/>
            </a:endParaRPr>
          </a:p>
        </p:txBody>
      </p:sp>
      <p:sp>
        <p:nvSpPr>
          <p:cNvPr id="7" name="Title 1">
            <a:extLst>
              <a:ext uri="{FF2B5EF4-FFF2-40B4-BE49-F238E27FC236}">
                <a16:creationId xmlns="" xmlns:a16="http://schemas.microsoft.com/office/drawing/2014/main" id="{877AB640-2EA5-4554-B5A3-5F04C01442BF}"/>
              </a:ext>
            </a:extLst>
          </p:cNvPr>
          <p:cNvSpPr txBox="1">
            <a:spLocks/>
          </p:cNvSpPr>
          <p:nvPr/>
        </p:nvSpPr>
        <p:spPr>
          <a:xfrm>
            <a:off x="-152400" y="2819400"/>
            <a:ext cx="6358372" cy="3200400"/>
          </a:xfrm>
          <a:prstGeom prst="rect">
            <a:avLst/>
          </a:prstGeom>
        </p:spPr>
        <p:txBody>
          <a:bodyPr vert="horz" lIns="91440" tIns="45720" rIns="91440" bIns="45720" rtlCol="0" anchor="b">
            <a:noAutofit/>
          </a:bodyPr>
          <a:lstStyle>
            <a:lvl1pPr algn="l" defTabSz="457200" rtl="1" eaLnBrk="1" latinLnBrk="0" hangingPunct="1">
              <a:spcBef>
                <a:spcPct val="0"/>
              </a:spcBef>
              <a:buNone/>
              <a:defRPr sz="5400" kern="1200">
                <a:solidFill>
                  <a:schemeClr val="tx1">
                    <a:lumMod val="85000"/>
                    <a:lumOff val="15000"/>
                  </a:schemeClr>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a:lstStyle>
          <a:p>
            <a:pPr algn="ctr"/>
            <a:r>
              <a:rPr lang="en-GB" sz="2800" b="1" dirty="0" smtClean="0">
                <a:solidFill>
                  <a:srgbClr val="DA1F28"/>
                </a:solidFill>
                <a:latin typeface="Arial Black" panose="020B0A04020102020204" pitchFamily="34" charset="0"/>
                <a:cs typeface="PT Bold Heading" panose="02010400000000000000" pitchFamily="2" charset="-78"/>
              </a:rPr>
              <a:t>Mass Communication Dep.</a:t>
            </a:r>
          </a:p>
          <a:p>
            <a:pPr algn="ctr"/>
            <a:r>
              <a:rPr lang="en-GB" sz="2800" b="1" dirty="0" smtClean="0">
                <a:solidFill>
                  <a:srgbClr val="00B050"/>
                </a:solidFill>
                <a:latin typeface="Arial Black" panose="020B0A04020102020204" pitchFamily="34" charset="0"/>
                <a:cs typeface="PT Bold Heading" panose="02010400000000000000" pitchFamily="2" charset="-78"/>
              </a:rPr>
              <a:t>Lecture no.5</a:t>
            </a:r>
          </a:p>
          <a:p>
            <a:pPr lvl="0" defTabSz="914400">
              <a:lnSpc>
                <a:spcPct val="150000"/>
              </a:lnSpc>
              <a:spcBef>
                <a:spcPts val="400"/>
              </a:spcBef>
              <a:spcAft>
                <a:spcPts val="1000"/>
              </a:spcAft>
              <a:buClr>
                <a:srgbClr val="2DA2BF"/>
              </a:buClr>
              <a:buSzPct val="68000"/>
              <a:tabLst>
                <a:tab pos="57150" algn="l"/>
              </a:tabLst>
            </a:pPr>
            <a:r>
              <a:rPr lang="en-US" sz="2400" b="1" dirty="0">
                <a:solidFill>
                  <a:srgbClr val="FF0000"/>
                </a:solidFill>
                <a:latin typeface="Times New Roman" panose="02020603050405020304" pitchFamily="18" charset="0"/>
                <a:ea typeface="Calibri"/>
                <a:cs typeface="PT Bold Mirror" panose="02010400000000000000" pitchFamily="2" charset="-78"/>
              </a:rPr>
              <a:t>Role of Radio and Television as Mass Media  </a:t>
            </a:r>
            <a:endParaRPr lang="en-GB" sz="2400" b="1" dirty="0">
              <a:solidFill>
                <a:srgbClr val="FF0000"/>
              </a:solidFill>
              <a:latin typeface="Times New Roman" panose="02020603050405020304" pitchFamily="18" charset="0"/>
              <a:ea typeface="Calibri"/>
              <a:cs typeface="PT Bold Mirror" panose="02010400000000000000" pitchFamily="2" charset="-78"/>
            </a:endParaRPr>
          </a:p>
          <a:p>
            <a:pPr algn="ctr"/>
            <a:endParaRPr lang="ar-SA" sz="2800" b="1" dirty="0">
              <a:solidFill>
                <a:srgbClr val="DA1F28"/>
              </a:solidFill>
              <a:latin typeface="Arial Black" panose="020B0A04020102020204" pitchFamily="34" charset="0"/>
              <a:cs typeface="PT Bold Heading" panose="02010400000000000000" pitchFamily="2" charset="-78"/>
            </a:endParaRPr>
          </a:p>
        </p:txBody>
      </p:sp>
    </p:spTree>
    <p:extLst>
      <p:ext uri="{BB962C8B-B14F-4D97-AF65-F5344CB8AC3E}">
        <p14:creationId xmlns:p14="http://schemas.microsoft.com/office/powerpoint/2010/main" val="166206808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228600"/>
            <a:ext cx="8610600" cy="5715000"/>
          </a:xfrm>
        </p:spPr>
        <p:txBody>
          <a:bodyPr>
            <a:normAutofit fontScale="62500" lnSpcReduction="20000"/>
          </a:bodyPr>
          <a:lstStyle/>
          <a:p>
            <a:pPr marL="0" indent="0" rtl="1">
              <a:lnSpc>
                <a:spcPct val="150000"/>
              </a:lnSpc>
              <a:spcAft>
                <a:spcPts val="1000"/>
              </a:spcAft>
              <a:buNone/>
              <a:tabLst>
                <a:tab pos="57150" algn="l"/>
              </a:tabLst>
            </a:pPr>
            <a:r>
              <a:rPr lang="en-US" sz="3800" b="1" u="sng" dirty="0">
                <a:solidFill>
                  <a:srgbClr val="FF0000"/>
                </a:solidFill>
                <a:latin typeface="Times New Roman" panose="02020603050405020304" pitchFamily="18" charset="0"/>
                <a:ea typeface="Calibri"/>
                <a:cs typeface="Times New Roman" panose="02020603050405020304" pitchFamily="18" charset="0"/>
              </a:rPr>
              <a:t>Role of Radio and Television as Mass Media </a:t>
            </a:r>
            <a:r>
              <a:rPr lang="en-US" sz="2400" b="1" u="sng" dirty="0">
                <a:solidFill>
                  <a:srgbClr val="FF0000"/>
                </a:solidFill>
                <a:latin typeface="Times New Roman" panose="02020603050405020304" pitchFamily="18" charset="0"/>
                <a:ea typeface="Calibri"/>
                <a:cs typeface="Times New Roman" panose="02020603050405020304" pitchFamily="18" charset="0"/>
              </a:rPr>
              <a:t> </a:t>
            </a:r>
            <a:endParaRPr lang="en-GB" dirty="0" smtClean="0">
              <a:latin typeface="Times New Roman" panose="02020603050405020304" pitchFamily="18" charset="0"/>
              <a:cs typeface="Times New Roman" panose="02020603050405020304" pitchFamily="18" charset="0"/>
            </a:endParaRPr>
          </a:p>
          <a:p>
            <a:pPr marL="109728" indent="0" algn="just">
              <a:lnSpc>
                <a:spcPct val="160000"/>
              </a:lnSpc>
              <a:buNone/>
            </a:pPr>
            <a:r>
              <a:rPr lang="en-GB" sz="3200" dirty="0" smtClean="0">
                <a:latin typeface="Times New Roman" panose="02020603050405020304" pitchFamily="18" charset="0"/>
                <a:cs typeface="Times New Roman" panose="02020603050405020304" pitchFamily="18" charset="0"/>
              </a:rPr>
              <a:t>Radio </a:t>
            </a:r>
            <a:r>
              <a:rPr lang="en-GB" sz="3200" dirty="0">
                <a:latin typeface="Times New Roman" panose="02020603050405020304" pitchFamily="18" charset="0"/>
                <a:cs typeface="Times New Roman" panose="02020603050405020304" pitchFamily="18" charset="0"/>
              </a:rPr>
              <a:t>is an aural medium whereas print relies just on visual content. The tremendous success of television as a mass medium has its roots in its ability to incorporate both visual and aural content. It combines visuals with the immediacy of radio. This audio visual character gives it great power in conveying </a:t>
            </a:r>
            <a:r>
              <a:rPr lang="en-GB" sz="3200" dirty="0" smtClean="0">
                <a:latin typeface="Times New Roman" panose="02020603050405020304" pitchFamily="18" charset="0"/>
                <a:cs typeface="Times New Roman" panose="02020603050405020304" pitchFamily="18" charset="0"/>
              </a:rPr>
              <a:t>realism.</a:t>
            </a:r>
          </a:p>
          <a:p>
            <a:pPr marL="109728" indent="0" algn="r">
              <a:lnSpc>
                <a:spcPct val="150000"/>
              </a:lnSpc>
              <a:buNone/>
            </a:pPr>
            <a:r>
              <a:rPr lang="ar-EG" sz="3800" b="1" u="sng" dirty="0" smtClean="0">
                <a:solidFill>
                  <a:srgbClr val="FF0000"/>
                </a:solidFill>
                <a:latin typeface="Times New Roman" panose="02020603050405020304" pitchFamily="18" charset="0"/>
                <a:cs typeface="Times New Roman" panose="02020603050405020304" pitchFamily="18" charset="0"/>
              </a:rPr>
              <a:t>دور الراديو والتلفزيون كوسائل إعلام</a:t>
            </a:r>
            <a:r>
              <a:rPr lang="ar-EG" sz="2400" b="1" u="sng" dirty="0" smtClean="0">
                <a:solidFill>
                  <a:srgbClr val="FF0000"/>
                </a:solidFill>
                <a:latin typeface="Times New Roman" panose="02020603050405020304" pitchFamily="18" charset="0"/>
                <a:cs typeface="Times New Roman" panose="02020603050405020304" pitchFamily="18" charset="0"/>
              </a:rPr>
              <a:t>:</a:t>
            </a:r>
            <a:endParaRPr lang="en-GB" sz="2200" b="1" dirty="0" smtClean="0">
              <a:latin typeface="Times New Roman" panose="02020603050405020304" pitchFamily="18" charset="0"/>
              <a:cs typeface="Times New Roman" panose="02020603050405020304" pitchFamily="18" charset="0"/>
            </a:endParaRPr>
          </a:p>
          <a:p>
            <a:pPr marL="109728" indent="0" algn="just">
              <a:lnSpc>
                <a:spcPct val="150000"/>
              </a:lnSpc>
              <a:buNone/>
            </a:pPr>
            <a:r>
              <a:rPr lang="ar-EG" sz="3600" b="1" dirty="0" smtClean="0">
                <a:latin typeface="Times New Roman" panose="02020603050405020304" pitchFamily="18" charset="0"/>
                <a:cs typeface="Times New Roman" panose="02020603050405020304" pitchFamily="18" charset="0"/>
              </a:rPr>
              <a:t> </a:t>
            </a:r>
            <a:r>
              <a:rPr lang="ar-EG" sz="3600" b="1" dirty="0">
                <a:solidFill>
                  <a:srgbClr val="00B050"/>
                </a:solidFill>
                <a:latin typeface="Times New Roman" panose="02020603050405020304" pitchFamily="18" charset="0"/>
                <a:cs typeface="Times New Roman" panose="02020603050405020304" pitchFamily="18" charset="0"/>
              </a:rPr>
              <a:t>بينما تعتمد الطباعة </a:t>
            </a:r>
            <a:r>
              <a:rPr lang="ar-EG" sz="3600" b="1" dirty="0" smtClean="0">
                <a:solidFill>
                  <a:srgbClr val="00B050"/>
                </a:solidFill>
                <a:latin typeface="Times New Roman" panose="02020603050405020304" pitchFamily="18" charset="0"/>
                <a:cs typeface="Times New Roman" panose="02020603050405020304" pitchFamily="18" charset="0"/>
              </a:rPr>
              <a:t>على </a:t>
            </a:r>
            <a:r>
              <a:rPr lang="ar-EG" sz="3600" b="1" dirty="0">
                <a:solidFill>
                  <a:srgbClr val="00B050"/>
                </a:solidFill>
                <a:latin typeface="Times New Roman" panose="02020603050405020304" pitchFamily="18" charset="0"/>
                <a:cs typeface="Times New Roman" panose="02020603050405020304" pitchFamily="18" charset="0"/>
              </a:rPr>
              <a:t>المحتوى </a:t>
            </a:r>
            <a:r>
              <a:rPr lang="ar-EG" sz="3600" b="1" dirty="0" smtClean="0">
                <a:solidFill>
                  <a:srgbClr val="00B050"/>
                </a:solidFill>
                <a:latin typeface="Times New Roman" panose="02020603050405020304" pitchFamily="18" charset="0"/>
                <a:cs typeface="Times New Roman" panose="02020603050405020304" pitchFamily="18" charset="0"/>
              </a:rPr>
              <a:t>المرئي فقط، نجد أن الراديو </a:t>
            </a:r>
            <a:r>
              <a:rPr lang="ar-EG" sz="3600" b="1" dirty="0">
                <a:solidFill>
                  <a:srgbClr val="00B050"/>
                </a:solidFill>
                <a:latin typeface="Times New Roman" panose="02020603050405020304" pitchFamily="18" charset="0"/>
                <a:cs typeface="Times New Roman" panose="02020603050405020304" pitchFamily="18" charset="0"/>
              </a:rPr>
              <a:t>وسيلة </a:t>
            </a:r>
            <a:r>
              <a:rPr lang="ar-EG" sz="3600" b="1" dirty="0" smtClean="0">
                <a:solidFill>
                  <a:srgbClr val="00B050"/>
                </a:solidFill>
                <a:latin typeface="Times New Roman" panose="02020603050405020304" pitchFamily="18" charset="0"/>
                <a:cs typeface="Times New Roman" panose="02020603050405020304" pitchFamily="18" charset="0"/>
              </a:rPr>
              <a:t>يتميز بأنه سمعية، أما التليفزيون فالنجاح </a:t>
            </a:r>
            <a:r>
              <a:rPr lang="ar-EG" sz="3600" b="1" dirty="0">
                <a:solidFill>
                  <a:srgbClr val="00B050"/>
                </a:solidFill>
                <a:latin typeface="Times New Roman" panose="02020603050405020304" pitchFamily="18" charset="0"/>
                <a:cs typeface="Times New Roman" panose="02020603050405020304" pitchFamily="18" charset="0"/>
              </a:rPr>
              <a:t>الهائل له كوسيلة </a:t>
            </a:r>
            <a:r>
              <a:rPr lang="ar-EG" sz="3600" b="1" dirty="0" smtClean="0">
                <a:solidFill>
                  <a:srgbClr val="00B050"/>
                </a:solidFill>
                <a:latin typeface="Times New Roman" panose="02020603050405020304" pitchFamily="18" charset="0"/>
                <a:cs typeface="Times New Roman" panose="02020603050405020304" pitchFamily="18" charset="0"/>
              </a:rPr>
              <a:t>جماهيرية له </a:t>
            </a:r>
            <a:r>
              <a:rPr lang="ar-EG" sz="3600" b="1" dirty="0">
                <a:solidFill>
                  <a:srgbClr val="00B050"/>
                </a:solidFill>
                <a:latin typeface="Times New Roman" panose="02020603050405020304" pitchFamily="18" charset="0"/>
                <a:cs typeface="Times New Roman" panose="02020603050405020304" pitchFamily="18" charset="0"/>
              </a:rPr>
              <a:t>جذوره </a:t>
            </a:r>
            <a:r>
              <a:rPr lang="ar-EG" sz="3600" b="1" dirty="0" smtClean="0">
                <a:solidFill>
                  <a:srgbClr val="00B050"/>
                </a:solidFill>
                <a:latin typeface="Times New Roman" panose="02020603050405020304" pitchFamily="18" charset="0"/>
                <a:cs typeface="Times New Roman" panose="02020603050405020304" pitchFamily="18" charset="0"/>
              </a:rPr>
              <a:t>- فيتمثل </a:t>
            </a:r>
            <a:r>
              <a:rPr lang="ar-EG" sz="3600" b="1" dirty="0">
                <a:solidFill>
                  <a:srgbClr val="00B050"/>
                </a:solidFill>
                <a:latin typeface="Times New Roman" panose="02020603050405020304" pitchFamily="18" charset="0"/>
                <a:cs typeface="Times New Roman" panose="02020603050405020304" pitchFamily="18" charset="0"/>
              </a:rPr>
              <a:t>في قدرته على الجمع بين  كل من المحتوى المرئي والسمعي. فهو يجمع بين العناصر المرئية وخاصية الفورية في الراديو. هذه الشخصية السمعية والبصرية </a:t>
            </a:r>
            <a:r>
              <a:rPr lang="ar-EG" sz="3600" b="1" dirty="0" smtClean="0">
                <a:solidFill>
                  <a:srgbClr val="00B050"/>
                </a:solidFill>
                <a:latin typeface="Times New Roman" panose="02020603050405020304" pitchFamily="18" charset="0"/>
                <a:cs typeface="Times New Roman" panose="02020603050405020304" pitchFamily="18" charset="0"/>
              </a:rPr>
              <a:t>تعطي التليفزيون </a:t>
            </a:r>
            <a:r>
              <a:rPr lang="ar-EG" sz="3600" b="1" dirty="0">
                <a:solidFill>
                  <a:srgbClr val="00B050"/>
                </a:solidFill>
                <a:latin typeface="Times New Roman" panose="02020603050405020304" pitchFamily="18" charset="0"/>
                <a:cs typeface="Times New Roman" panose="02020603050405020304" pitchFamily="18" charset="0"/>
              </a:rPr>
              <a:t>قوة كبيرة في نقل </a:t>
            </a:r>
            <a:r>
              <a:rPr lang="ar-EG" sz="3600" b="1" dirty="0" smtClean="0">
                <a:solidFill>
                  <a:srgbClr val="00B050"/>
                </a:solidFill>
                <a:latin typeface="Times New Roman" panose="02020603050405020304" pitchFamily="18" charset="0"/>
                <a:cs typeface="Times New Roman" panose="02020603050405020304" pitchFamily="18" charset="0"/>
              </a:rPr>
              <a:t>الواقعية .                                                                                                      </a:t>
            </a:r>
            <a:endParaRPr lang="en-GB" sz="3600" b="1" dirty="0">
              <a:solidFill>
                <a:srgbClr val="00B05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733155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228600"/>
            <a:ext cx="8686800" cy="5715000"/>
          </a:xfrm>
        </p:spPr>
        <p:txBody>
          <a:bodyPr>
            <a:normAutofit fontScale="92500" lnSpcReduction="10000"/>
          </a:bodyPr>
          <a:lstStyle/>
          <a:p>
            <a:pPr marL="109728" indent="0" algn="just">
              <a:lnSpc>
                <a:spcPct val="160000"/>
              </a:lnSpc>
              <a:buNone/>
            </a:pPr>
            <a:r>
              <a:rPr lang="en-GB" sz="2400" dirty="0" smtClean="0">
                <a:latin typeface="Times New Roman" panose="02020603050405020304" pitchFamily="18" charset="0"/>
                <a:cs typeface="Times New Roman" panose="02020603050405020304" pitchFamily="18" charset="0"/>
              </a:rPr>
              <a:t>Do </a:t>
            </a:r>
            <a:r>
              <a:rPr lang="en-GB" sz="2400" dirty="0">
                <a:latin typeface="Times New Roman" panose="02020603050405020304" pitchFamily="18" charset="0"/>
                <a:cs typeface="Times New Roman" panose="02020603050405020304" pitchFamily="18" charset="0"/>
              </a:rPr>
              <a:t>you own a television set as well as a radio? What kind of programmes do you listen to in your radio set? Does your </a:t>
            </a:r>
            <a:r>
              <a:rPr lang="en-GB" sz="2400" dirty="0" err="1">
                <a:latin typeface="Times New Roman" panose="02020603050405020304" pitchFamily="18" charset="0"/>
                <a:cs typeface="Times New Roman" panose="02020603050405020304" pitchFamily="18" charset="0"/>
              </a:rPr>
              <a:t>favorite</a:t>
            </a:r>
            <a:r>
              <a:rPr lang="en-GB" sz="2400" dirty="0">
                <a:latin typeface="Times New Roman" panose="02020603050405020304" pitchFamily="18" charset="0"/>
                <a:cs typeface="Times New Roman" panose="02020603050405020304" pitchFamily="18" charset="0"/>
              </a:rPr>
              <a:t> radio channel broadcast more music programmes? This is because the aural nature of radio makes it an excellent medium for transmitting music and speech </a:t>
            </a:r>
            <a:r>
              <a:rPr lang="en-GB" sz="2400" dirty="0" smtClean="0">
                <a:latin typeface="Times New Roman" panose="02020603050405020304" pitchFamily="18" charset="0"/>
                <a:cs typeface="Times New Roman" panose="02020603050405020304" pitchFamily="18" charset="0"/>
              </a:rPr>
              <a:t>- </a:t>
            </a:r>
            <a:r>
              <a:rPr lang="en-GB" sz="2400" dirty="0">
                <a:latin typeface="Times New Roman" panose="02020603050405020304" pitchFamily="18" charset="0"/>
                <a:cs typeface="Times New Roman" panose="02020603050405020304" pitchFamily="18" charset="0"/>
              </a:rPr>
              <a:t>on the other </a:t>
            </a:r>
            <a:r>
              <a:rPr lang="en-GB" sz="2400" dirty="0" smtClean="0">
                <a:latin typeface="Times New Roman" panose="02020603050405020304" pitchFamily="18" charset="0"/>
                <a:cs typeface="Times New Roman" panose="02020603050405020304" pitchFamily="18" charset="0"/>
              </a:rPr>
              <a:t>hand- </a:t>
            </a:r>
            <a:r>
              <a:rPr lang="en-GB" sz="2400" dirty="0" smtClean="0">
                <a:solidFill>
                  <a:prstClr val="black"/>
                </a:solidFill>
                <a:latin typeface="Times New Roman" panose="02020603050405020304" pitchFamily="18" charset="0"/>
                <a:cs typeface="Times New Roman" panose="02020603050405020304" pitchFamily="18" charset="0"/>
              </a:rPr>
              <a:t>TV </a:t>
            </a:r>
            <a:r>
              <a:rPr lang="en-GB" sz="2400" dirty="0" smtClean="0">
                <a:latin typeface="Times New Roman" panose="02020603050405020304" pitchFamily="18" charset="0"/>
                <a:cs typeface="Times New Roman" panose="02020603050405020304" pitchFamily="18" charset="0"/>
              </a:rPr>
              <a:t>is </a:t>
            </a:r>
            <a:r>
              <a:rPr lang="en-GB" sz="2400" dirty="0">
                <a:latin typeface="Times New Roman" panose="02020603050405020304" pitchFamily="18" charset="0"/>
                <a:cs typeface="Times New Roman" panose="02020603050405020304" pitchFamily="18" charset="0"/>
              </a:rPr>
              <a:t>a better medium for conveying documentary information. </a:t>
            </a:r>
            <a:endParaRPr lang="en-GB" sz="2400" dirty="0" smtClean="0">
              <a:latin typeface="Times New Roman" panose="02020603050405020304" pitchFamily="18" charset="0"/>
              <a:cs typeface="Times New Roman" panose="02020603050405020304" pitchFamily="18" charset="0"/>
            </a:endParaRPr>
          </a:p>
          <a:p>
            <a:pPr marL="109728" indent="0" algn="just">
              <a:buNone/>
            </a:pPr>
            <a:r>
              <a:rPr lang="en-GB" sz="2400" dirty="0" smtClean="0">
                <a:latin typeface="Times New Roman" panose="02020603050405020304" pitchFamily="18" charset="0"/>
                <a:cs typeface="Times New Roman" panose="02020603050405020304" pitchFamily="18" charset="0"/>
              </a:rPr>
              <a:t>       </a:t>
            </a:r>
            <a:endParaRPr lang="ar-EG" sz="2400" dirty="0" smtClean="0">
              <a:latin typeface="Times New Roman" panose="02020603050405020304" pitchFamily="18" charset="0"/>
              <a:cs typeface="Times New Roman" panose="02020603050405020304" pitchFamily="18" charset="0"/>
            </a:endParaRPr>
          </a:p>
          <a:p>
            <a:pPr marL="109728" lvl="0" indent="0" algn="r">
              <a:lnSpc>
                <a:spcPct val="150000"/>
              </a:lnSpc>
              <a:buClr>
                <a:srgbClr val="2DA2BF"/>
              </a:buClr>
              <a:buNone/>
            </a:pPr>
            <a:r>
              <a:rPr lang="ar-EG" b="1" dirty="0" smtClean="0">
                <a:solidFill>
                  <a:srgbClr val="00B050"/>
                </a:solidFill>
                <a:latin typeface="Times New Roman" panose="02020603050405020304" pitchFamily="18" charset="0"/>
                <a:cs typeface="Times New Roman" panose="02020603050405020304" pitchFamily="18" charset="0"/>
              </a:rPr>
              <a:t>هل تمتلك جهاز تلفزيون وراديو؟ ما نوع البرامج التي تستمع إليها في جهازالراديو الخاص بك؟ هل تبث قناتك الإذاعية المفضلة المزيد من البرامج الموسيقية؟ وذلك لأن الطبيعة السمعية للإذاعة تجعلها وسيلة ممتازة لنقل  </a:t>
            </a:r>
            <a:r>
              <a:rPr lang="en-GB" b="1" dirty="0" smtClean="0">
                <a:solidFill>
                  <a:srgbClr val="00B050"/>
                </a:solidFill>
                <a:latin typeface="Times New Roman" panose="02020603050405020304" pitchFamily="18" charset="0"/>
                <a:cs typeface="Times New Roman" panose="02020603050405020304" pitchFamily="18" charset="0"/>
              </a:rPr>
              <a:t>  </a:t>
            </a:r>
            <a:r>
              <a:rPr lang="ar-EG" b="1" dirty="0" smtClean="0">
                <a:solidFill>
                  <a:srgbClr val="00B050"/>
                </a:solidFill>
                <a:latin typeface="Times New Roman" panose="02020603050405020304" pitchFamily="18" charset="0"/>
                <a:cs typeface="Times New Roman" panose="02020603050405020304" pitchFamily="18" charset="0"/>
              </a:rPr>
              <a:t>الموسيقى والكلام، ومن ناحية أخرى يعد التليفزيون وسيلة مثالية لبث </a:t>
            </a:r>
            <a:r>
              <a:rPr lang="ar-EG" sz="2500" b="1" dirty="0" smtClean="0">
                <a:solidFill>
                  <a:srgbClr val="00B050"/>
                </a:solidFill>
                <a:latin typeface="Times New Roman" panose="02020603050405020304" pitchFamily="18" charset="0"/>
                <a:cs typeface="Times New Roman" panose="02020603050405020304" pitchFamily="18" charset="0"/>
              </a:rPr>
              <a:t>المعلومات </a:t>
            </a:r>
            <a:r>
              <a:rPr lang="ar-EG" sz="2500" b="1" dirty="0">
                <a:solidFill>
                  <a:srgbClr val="00B050"/>
                </a:solidFill>
                <a:latin typeface="Times New Roman" panose="02020603050405020304" pitchFamily="18" charset="0"/>
                <a:cs typeface="Times New Roman" panose="02020603050405020304" pitchFamily="18" charset="0"/>
              </a:rPr>
              <a:t>الوثائقية.</a:t>
            </a:r>
            <a:r>
              <a:rPr lang="en-GB" sz="2500" b="1" dirty="0">
                <a:solidFill>
                  <a:srgbClr val="00B050"/>
                </a:solidFill>
                <a:latin typeface="Times New Roman" panose="02020603050405020304" pitchFamily="18" charset="0"/>
                <a:cs typeface="Times New Roman" panose="02020603050405020304" pitchFamily="18" charset="0"/>
              </a:rPr>
              <a:t> </a:t>
            </a:r>
          </a:p>
          <a:p>
            <a:pPr marL="109728" indent="0" algn="just">
              <a:buNone/>
            </a:pPr>
            <a:endParaRPr lang="en-GB" b="1" dirty="0">
              <a:solidFill>
                <a:srgbClr val="00B05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457831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228600"/>
            <a:ext cx="8839200" cy="5867400"/>
          </a:xfrm>
        </p:spPr>
        <p:txBody>
          <a:bodyPr>
            <a:noAutofit/>
          </a:bodyPr>
          <a:lstStyle/>
          <a:p>
            <a:pPr marL="109728" indent="0">
              <a:lnSpc>
                <a:spcPct val="160000"/>
              </a:lnSpc>
              <a:buNone/>
            </a:pPr>
            <a:r>
              <a:rPr lang="en-GB" sz="2000" dirty="0">
                <a:latin typeface="Times New Roman" panose="02020603050405020304" pitchFamily="18" charset="0"/>
                <a:cs typeface="Times New Roman" panose="02020603050405020304" pitchFamily="18" charset="0"/>
              </a:rPr>
              <a:t>Would you prefer watching news on television or listening to it on radio? The visual content of television news makes it more appealing than radio news. You can listen to radio while doing your household work. You can listen and drive </a:t>
            </a:r>
            <a:r>
              <a:rPr lang="en-GB" sz="2000" dirty="0" smtClean="0">
                <a:latin typeface="Times New Roman" panose="02020603050405020304" pitchFamily="18" charset="0"/>
                <a:cs typeface="Times New Roman" panose="02020603050405020304" pitchFamily="18" charset="0"/>
              </a:rPr>
              <a:t>while </a:t>
            </a:r>
            <a:r>
              <a:rPr lang="en-GB" sz="2000" dirty="0">
                <a:latin typeface="Times New Roman" panose="02020603050405020304" pitchFamily="18" charset="0"/>
                <a:cs typeface="Times New Roman" panose="02020603050405020304" pitchFamily="18" charset="0"/>
              </a:rPr>
              <a:t>hearing the news. You can play your radio in the living room and hear it from the kitchen. However, if you try to do the same with television, you are sure to miss most of the action. </a:t>
            </a:r>
          </a:p>
          <a:p>
            <a:pPr marL="109728" indent="0" algn="just">
              <a:lnSpc>
                <a:spcPct val="150000"/>
              </a:lnSpc>
              <a:buNone/>
            </a:pPr>
            <a:r>
              <a:rPr lang="ar-EG" sz="2000" dirty="0" smtClean="0">
                <a:latin typeface="Times New Roman" panose="02020603050405020304" pitchFamily="18" charset="0"/>
                <a:cs typeface="Times New Roman" panose="02020603050405020304" pitchFamily="18" charset="0"/>
              </a:rPr>
              <a:t>    </a:t>
            </a:r>
            <a:r>
              <a:rPr lang="ar-EG" sz="2300" b="1" dirty="0" smtClean="0">
                <a:solidFill>
                  <a:srgbClr val="00B050"/>
                </a:solidFill>
                <a:latin typeface="Times New Roman" panose="02020603050405020304" pitchFamily="18" charset="0"/>
                <a:cs typeface="Times New Roman" panose="02020603050405020304" pitchFamily="18" charset="0"/>
              </a:rPr>
              <a:t>هل </a:t>
            </a:r>
            <a:r>
              <a:rPr lang="ar-EG" sz="2300" b="1" dirty="0">
                <a:solidFill>
                  <a:srgbClr val="00B050"/>
                </a:solidFill>
                <a:latin typeface="Times New Roman" panose="02020603050405020304" pitchFamily="18" charset="0"/>
                <a:cs typeface="Times New Roman" panose="02020603050405020304" pitchFamily="18" charset="0"/>
              </a:rPr>
              <a:t>تفضل مشاهدة الأخبار على شاشة التلفزيون أو الاستماع إليها عبر الراديو؟ المحتوى المرئي للأخبار التلفزيونية يجعلها أكثر جاذبية من الأخبار الإذاعية. يمكنك الاستماع إلى الراديو أثناء القيام </a:t>
            </a:r>
            <a:r>
              <a:rPr lang="ar-EG" sz="2300" b="1" dirty="0" smtClean="0">
                <a:solidFill>
                  <a:srgbClr val="00B050"/>
                </a:solidFill>
                <a:latin typeface="Times New Roman" panose="02020603050405020304" pitchFamily="18" charset="0"/>
                <a:cs typeface="Times New Roman" panose="02020603050405020304" pitchFamily="18" charset="0"/>
              </a:rPr>
              <a:t>بالأعمال  </a:t>
            </a:r>
            <a:r>
              <a:rPr lang="ar-EG" sz="2300" b="1" dirty="0">
                <a:solidFill>
                  <a:srgbClr val="00B050"/>
                </a:solidFill>
                <a:latin typeface="Times New Roman" panose="02020603050405020304" pitchFamily="18" charset="0"/>
                <a:cs typeface="Times New Roman" panose="02020603050405020304" pitchFamily="18" charset="0"/>
              </a:rPr>
              <a:t>المنزلية. يمكنك الاستماع والقيادة </a:t>
            </a:r>
            <a:r>
              <a:rPr lang="ar-EG" sz="2300" b="1" dirty="0" smtClean="0">
                <a:solidFill>
                  <a:srgbClr val="00B050"/>
                </a:solidFill>
                <a:latin typeface="Times New Roman" panose="02020603050405020304" pitchFamily="18" charset="0"/>
                <a:cs typeface="Times New Roman" panose="02020603050405020304" pitchFamily="18" charset="0"/>
              </a:rPr>
              <a:t>أثناء </a:t>
            </a:r>
            <a:r>
              <a:rPr lang="ar-EG" sz="2300" b="1" dirty="0">
                <a:solidFill>
                  <a:srgbClr val="00B050"/>
                </a:solidFill>
                <a:latin typeface="Times New Roman" panose="02020603050405020304" pitchFamily="18" charset="0"/>
                <a:cs typeface="Times New Roman" panose="02020603050405020304" pitchFamily="18" charset="0"/>
              </a:rPr>
              <a:t>سماع الأخبار. يمكنك تشغيل الراديو في غرفة المعيشة وسماعه من المطبخ. ومع ذلك ، إذا حاولت أن تفعل الشيء نفسه </a:t>
            </a:r>
            <a:r>
              <a:rPr lang="ar-EG" sz="2300" b="1" dirty="0" smtClean="0">
                <a:solidFill>
                  <a:srgbClr val="00B050"/>
                </a:solidFill>
                <a:latin typeface="Times New Roman" panose="02020603050405020304" pitchFamily="18" charset="0"/>
                <a:cs typeface="Times New Roman" panose="02020603050405020304" pitchFamily="18" charset="0"/>
              </a:rPr>
              <a:t>مع التلفزيون </a:t>
            </a:r>
            <a:r>
              <a:rPr lang="ar-EG" sz="2300" b="1" dirty="0">
                <a:solidFill>
                  <a:srgbClr val="00B050"/>
                </a:solidFill>
                <a:latin typeface="Times New Roman" panose="02020603050405020304" pitchFamily="18" charset="0"/>
                <a:cs typeface="Times New Roman" panose="02020603050405020304" pitchFamily="18" charset="0"/>
              </a:rPr>
              <a:t>، فمن المؤكد أنك </a:t>
            </a:r>
            <a:r>
              <a:rPr lang="ar-EG" sz="2300" b="1" dirty="0" smtClean="0">
                <a:solidFill>
                  <a:srgbClr val="00B050"/>
                </a:solidFill>
                <a:latin typeface="Times New Roman" panose="02020603050405020304" pitchFamily="18" charset="0"/>
                <a:cs typeface="Times New Roman" panose="02020603050405020304" pitchFamily="18" charset="0"/>
              </a:rPr>
              <a:t>لن تستطع أن تنجز الكثير من الأعمال.                      </a:t>
            </a:r>
          </a:p>
          <a:p>
            <a:pPr marL="109728" indent="0" algn="just">
              <a:buNone/>
            </a:pPr>
            <a:endParaRPr lang="ar-EG" sz="2000" b="1" dirty="0" smtClean="0">
              <a:solidFill>
                <a:srgbClr val="00B050"/>
              </a:solidFill>
              <a:latin typeface="Times New Roman" panose="02020603050405020304" pitchFamily="18" charset="0"/>
              <a:cs typeface="Times New Roman" panose="02020603050405020304" pitchFamily="18" charset="0"/>
            </a:endParaRPr>
          </a:p>
          <a:p>
            <a:pPr marL="109728" indent="0" algn="just">
              <a:buNone/>
            </a:pPr>
            <a:r>
              <a:rPr lang="ar-EG" sz="2000" b="1" dirty="0" smtClean="0">
                <a:solidFill>
                  <a:srgbClr val="00B050"/>
                </a:solidFill>
                <a:latin typeface="Times New Roman" panose="02020603050405020304" pitchFamily="18" charset="0"/>
                <a:cs typeface="Times New Roman" panose="02020603050405020304" pitchFamily="18" charset="0"/>
              </a:rPr>
              <a:t>                                          </a:t>
            </a:r>
            <a:endParaRPr lang="en-GB" sz="2000" b="1" dirty="0">
              <a:solidFill>
                <a:srgbClr val="00B05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816891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152400"/>
            <a:ext cx="8686800" cy="5854891"/>
          </a:xfrm>
        </p:spPr>
        <p:txBody>
          <a:bodyPr>
            <a:normAutofit/>
          </a:bodyPr>
          <a:lstStyle/>
          <a:p>
            <a:pPr marL="109728" indent="0" algn="just">
              <a:lnSpc>
                <a:spcPct val="150000"/>
              </a:lnSpc>
              <a:buNone/>
            </a:pPr>
            <a:r>
              <a:rPr lang="en-GB" sz="2200" dirty="0">
                <a:latin typeface="Times New Roman" panose="02020603050405020304" pitchFamily="18" charset="0"/>
                <a:cs typeface="Times New Roman" panose="02020603050405020304" pitchFamily="18" charset="0"/>
              </a:rPr>
              <a:t>Many people keep their radios switched on in the background while they go about with their daily activities.    This trait of radio has helped it to compete with television. Radio stations have realized this advantage and have included more musical content in their programming. Television is an audio visual medium. while radio </a:t>
            </a:r>
            <a:r>
              <a:rPr lang="en-GB" sz="2200" dirty="0" smtClean="0">
                <a:latin typeface="Times New Roman" panose="02020603050405020304" pitchFamily="18" charset="0"/>
                <a:cs typeface="Times New Roman" panose="02020603050405020304" pitchFamily="18" charset="0"/>
              </a:rPr>
              <a:t>relies </a:t>
            </a:r>
            <a:r>
              <a:rPr lang="en-GB" sz="2200" dirty="0">
                <a:latin typeface="Times New Roman" panose="02020603050405020304" pitchFamily="18" charset="0"/>
                <a:cs typeface="Times New Roman" panose="02020603050405020304" pitchFamily="18" charset="0"/>
              </a:rPr>
              <a:t>only on audio content. </a:t>
            </a:r>
            <a:endParaRPr lang="ar-EG" sz="2200" dirty="0" smtClean="0">
              <a:latin typeface="Times New Roman" panose="02020603050405020304" pitchFamily="18" charset="0"/>
              <a:cs typeface="Times New Roman" panose="02020603050405020304" pitchFamily="18" charset="0"/>
            </a:endParaRPr>
          </a:p>
          <a:p>
            <a:pPr marL="109728" indent="0" algn="just">
              <a:lnSpc>
                <a:spcPct val="150000"/>
              </a:lnSpc>
              <a:buNone/>
            </a:pPr>
            <a:endParaRPr lang="en-GB" sz="800" dirty="0" smtClean="0">
              <a:latin typeface="Times New Roman" panose="02020603050405020304" pitchFamily="18" charset="0"/>
              <a:cs typeface="Times New Roman" panose="02020603050405020304" pitchFamily="18" charset="0"/>
            </a:endParaRPr>
          </a:p>
          <a:p>
            <a:pPr marL="109728" indent="0" algn="r">
              <a:lnSpc>
                <a:spcPct val="150000"/>
              </a:lnSpc>
              <a:buNone/>
            </a:pPr>
            <a:r>
              <a:rPr lang="ar-EG" sz="2400" b="1" dirty="0" smtClean="0">
                <a:solidFill>
                  <a:srgbClr val="00B050"/>
                </a:solidFill>
                <a:latin typeface="Times New Roman" panose="02020603050405020304" pitchFamily="18" charset="0"/>
                <a:cs typeface="Times New Roman" panose="02020603050405020304" pitchFamily="18" charset="0"/>
              </a:rPr>
              <a:t>     يعمد العديد من الأشخاص إلى تشغيل أجهزة الراديو الخاصة بهم في الخلفية أثناء ممارسة أنشطتهم اليومية. وقد ساعدت هذه الخاصية الت يتسم بها الراديو على تنافسه مع التلفزيون . لقد أدركت  محطات الراديو هذه  الميزة  وأدرجت المزيد  من  المحتوى الموسيقي في برامجها. فالتلفزيون وسيلة سمعية بصرية، بينما يعتمد الراديو فقط على  المحتوى الصوتي.                                                               </a:t>
            </a:r>
          </a:p>
          <a:p>
            <a:pPr marL="109728" indent="0" algn="just">
              <a:lnSpc>
                <a:spcPct val="150000"/>
              </a:lnSpc>
              <a:buNone/>
            </a:pPr>
            <a:endParaRPr lang="en-GB" sz="2400" b="1" dirty="0">
              <a:solidFill>
                <a:srgbClr val="00B05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529219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228600"/>
            <a:ext cx="8610600" cy="5702491"/>
          </a:xfrm>
        </p:spPr>
        <p:txBody>
          <a:bodyPr/>
          <a:lstStyle/>
          <a:p>
            <a:endParaRPr lang="ar-EG" dirty="0" smtClean="0"/>
          </a:p>
          <a:p>
            <a:endParaRPr lang="ar-EG" dirty="0"/>
          </a:p>
          <a:p>
            <a:endParaRPr lang="en-GB" dirty="0" smtClean="0"/>
          </a:p>
          <a:p>
            <a:endParaRPr lang="en-GB" dirty="0"/>
          </a:p>
          <a:p>
            <a:endParaRPr lang="ar-EG" i="1" dirty="0" smtClean="0">
              <a:latin typeface="Wide Latin" panose="020A0A07050505020404" pitchFamily="18" charset="0"/>
            </a:endParaRPr>
          </a:p>
          <a:p>
            <a:pPr marL="109728" indent="0" algn="ctr">
              <a:lnSpc>
                <a:spcPct val="150000"/>
              </a:lnSpc>
              <a:buNone/>
            </a:pPr>
            <a:r>
              <a:rPr lang="en-GB" sz="3600" i="1" dirty="0" smtClean="0">
                <a:solidFill>
                  <a:srgbClr val="FF0000"/>
                </a:solidFill>
                <a:latin typeface="Algerian" panose="04020705040A02060702" pitchFamily="82" charset="0"/>
              </a:rPr>
              <a:t>Best wishes</a:t>
            </a:r>
          </a:p>
          <a:p>
            <a:pPr marL="109728" indent="0" algn="ctr">
              <a:lnSpc>
                <a:spcPct val="150000"/>
              </a:lnSpc>
              <a:buNone/>
            </a:pPr>
            <a:r>
              <a:rPr lang="en-GB" sz="3600" i="1" dirty="0" err="1" smtClean="0">
                <a:solidFill>
                  <a:srgbClr val="FF0000"/>
                </a:solidFill>
                <a:latin typeface="Algerian" panose="04020705040A02060702" pitchFamily="82" charset="0"/>
              </a:rPr>
              <a:t>Dr.</a:t>
            </a:r>
            <a:r>
              <a:rPr lang="en-GB" sz="3600" i="1" dirty="0" smtClean="0">
                <a:solidFill>
                  <a:srgbClr val="FF0000"/>
                </a:solidFill>
                <a:latin typeface="Algerian" panose="04020705040A02060702" pitchFamily="82" charset="0"/>
              </a:rPr>
              <a:t> Somaya Arafat</a:t>
            </a:r>
            <a:endParaRPr lang="ar-EG" sz="3600" i="1" dirty="0">
              <a:solidFill>
                <a:srgbClr val="FF0000"/>
              </a:solidFill>
              <a:latin typeface="Algerian" panose="04020705040A02060702" pitchFamily="82" charset="0"/>
            </a:endParaRPr>
          </a:p>
        </p:txBody>
      </p:sp>
    </p:spTree>
    <p:extLst>
      <p:ext uri="{BB962C8B-B14F-4D97-AF65-F5344CB8AC3E}">
        <p14:creationId xmlns:p14="http://schemas.microsoft.com/office/powerpoint/2010/main" val="2055323332"/>
      </p:ext>
    </p:extLst>
  </p:cSld>
  <p:clrMapOvr>
    <a:masterClrMapping/>
  </p:clrMapOvr>
  <p:transition spd="slow">
    <p:push dir="u"/>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2076</TotalTime>
  <Words>558</Words>
  <Application>Microsoft Office PowerPoint</Application>
  <PresentationFormat>On-screen Show (4:3)</PresentationFormat>
  <Paragraphs>26</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Concourse</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ahmed ayad</dc:creator>
  <cp:lastModifiedBy>ahmed ayad</cp:lastModifiedBy>
  <cp:revision>296</cp:revision>
  <dcterms:created xsi:type="dcterms:W3CDTF">2006-08-16T00:00:00Z</dcterms:created>
  <dcterms:modified xsi:type="dcterms:W3CDTF">2020-03-22T22:06:01Z</dcterms:modified>
</cp:coreProperties>
</file>